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51" r:id="rId2"/>
    <p:sldId id="354" r:id="rId3"/>
    <p:sldId id="355" r:id="rId4"/>
    <p:sldId id="356" r:id="rId5"/>
    <p:sldId id="352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116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A4E66-F761-4FE9-885F-FAD0ECAA5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232665-C8D6-4EC1-89AA-47324DBFDC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9259A-02D9-4D84-8E2C-8B303E016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6AFC6-8F4A-447E-A133-E5FC4C937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0E8A5C-3E63-494A-942F-650D28692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2114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17C1E-A32E-4066-9472-583E0DB7F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3B8C73-8CD8-4371-A18A-C6F02F7C9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69E5A1-6C10-4F38-A1B0-DB27A56FF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8658D-F27D-4430-B689-F8CC64D9E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35EF-2988-46A3-B224-A5503C2DC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3397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2371CA-7F38-482B-AC61-628ED16C8D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EC5156-9CBC-49DA-98A1-645B11365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7BC65-23D2-42AB-AAE7-D5EAE1A5A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42554-104D-444F-8AA8-B7650C87A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BE5FF-D8DC-4FB3-AFDB-BEC3C06BC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16053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nyPPT.c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5959826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72E23-D670-460E-BA28-82B42AF6C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857CC-5B05-4A60-B41B-892577D87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AFBA8-B52C-4E74-9B62-AE01E6B51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2BE5B-BCBE-4249-A65F-C4E2B48AB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74F51-163F-493A-A019-28AC9DBD3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8826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FEFB4-F63F-4FBF-8DE4-EC3EF25B6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BED585-E9EB-4182-A2EB-343EE8379E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6F4F-BC92-4A27-B308-8B9ECE0F4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1078C-F4AD-400B-B90E-99CE0B3BF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6ED86-CB94-41B4-A8F6-3800886E1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2085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BB963-A85B-45F9-B647-1D69C5599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BC5EE-C91D-492A-BCD6-53596B82DF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85B873-D502-4D86-B39C-A113B6BCD4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A62789-F3EF-4AA4-9C3A-D453DE2F3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321D4A-0B75-406D-BA56-AB663A1B3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5762E-00EE-4256-B1E6-BB8F79C76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74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8D460-8496-4785-BE25-16B8A457B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5E7B9-9EB7-4703-ACF3-6D2BAB0D10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DBE847-03AB-4F60-9C45-5322B1169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1CED6F-7D6E-4731-85B6-2C3C4D5A86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88EAFD-79EA-4F45-9507-5372BBC83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55C97D-1B94-4B93-A8C7-5DF8E1916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C0980C-4E09-4A9E-A279-A269B2A0F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DA487D-18A8-447C-82F8-8E5B6DD1D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1190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CC7D3-2AA8-4785-850B-AD41194EC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3E30B7-A9EF-4FF4-8DD2-302E57AF2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A51ED-9F9C-49D0-A27B-0B0BE69AF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374EA-B291-4CF2-938E-4A3F29E85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812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5FF67A-6ECC-4CC0-880E-AFC2B86AA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0DB69D-E38F-412F-9BA4-5E5BE8ADC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B224BB-3B9F-4B96-9A39-9F4880FEB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0325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9DED0-74D8-4813-860D-7E522B937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288E5-73A6-4477-8760-5FEEAD604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67B953-660A-4E1B-9084-4E5A1F165D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F7D3EE-3329-477B-BC87-65497E47D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1A9662-FC82-45D5-AF9A-B07CB89D9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A4A1D8-26A9-40E6-937C-2BB9EBEA0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8102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F8A6D-BC98-4BC7-80D8-371C66941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190953-C2C3-48F4-B871-354BFA76F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E105E9-B9FE-468F-A41F-EFACE87F0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CAAA31-E0E1-499A-ADC8-DCCD53C6C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C7765-DCB2-450D-8254-AE0C9D22E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DD1B88-AEAB-418D-BF88-647A4B17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7858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4FC2F1"/>
            </a:gs>
            <a:gs pos="100000">
              <a:srgbClr val="5BD35F"/>
            </a:gs>
          </a:gsLst>
          <a:lin ang="18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4F1132-DFC1-45E0-AE77-FEE3FE146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A5905-2C93-43B5-8206-D97E667AC6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39BE7-436C-4598-B98A-5C12B1DA7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F7EE6-2468-40B7-9798-AF55FED419AC}" type="datetimeFigureOut">
              <a:rPr lang="en-IN" smtClean="0"/>
              <a:t>22-06-2023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A8D7D-850E-4CEA-8B3A-4066008ADC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E4FD4-96E1-46ED-8191-D299CB8622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57F7C-4D05-43C8-9FDC-A42AC041B6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2515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microbit.org/" TargetMode="Externa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94">
            <a:extLst>
              <a:ext uri="{FF2B5EF4-FFF2-40B4-BE49-F238E27FC236}">
                <a16:creationId xmlns:a16="http://schemas.microsoft.com/office/drawing/2014/main" id="{D8EA4A03-CFDB-FA4F-B088-5841686A729D}"/>
              </a:ext>
            </a:extLst>
          </p:cNvPr>
          <p:cNvGrpSpPr/>
          <p:nvPr/>
        </p:nvGrpSpPr>
        <p:grpSpPr>
          <a:xfrm>
            <a:off x="857332" y="2928499"/>
            <a:ext cx="3042136" cy="814141"/>
            <a:chOff x="5365475" y="271286"/>
            <a:chExt cx="2946694" cy="702084"/>
          </a:xfrm>
          <a:solidFill>
            <a:schemeClr val="tx2">
              <a:lumMod val="40000"/>
              <a:lumOff val="60000"/>
            </a:schemeClr>
          </a:solidFill>
          <a:effectLst>
            <a:outerShdw blurRad="177800" dist="152400" dir="6000000" sx="92000" sy="92000" algn="t" rotWithShape="0">
              <a:prstClr val="black">
                <a:alpha val="40000"/>
              </a:prstClr>
            </a:outerShdw>
          </a:effectLst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4F23EF4-512F-9247-9D37-FF64DC88C772}"/>
                </a:ext>
              </a:extLst>
            </p:cNvPr>
            <p:cNvSpPr/>
            <p:nvPr/>
          </p:nvSpPr>
          <p:spPr>
            <a:xfrm>
              <a:off x="5698775" y="271370"/>
              <a:ext cx="2262393" cy="7019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E5F3FC2-0985-9F48-BAAD-C28F63A21FE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10169" y="271370"/>
              <a:ext cx="702000" cy="70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D0C5E09-59DE-6D40-A5B3-E2DED2EB53C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365475" y="271286"/>
              <a:ext cx="702000" cy="702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6921AB4B-4A1B-6D46-8997-9672EF68A5AB}"/>
              </a:ext>
            </a:extLst>
          </p:cNvPr>
          <p:cNvSpPr/>
          <p:nvPr/>
        </p:nvSpPr>
        <p:spPr>
          <a:xfrm>
            <a:off x="2865509" y="1667029"/>
            <a:ext cx="3364749" cy="316185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431800" dist="368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2">
            <a:extLst>
              <a:ext uri="{FF2B5EF4-FFF2-40B4-BE49-F238E27FC236}">
                <a16:creationId xmlns:a16="http://schemas.microsoft.com/office/drawing/2014/main" id="{4C4622D3-F456-BD4C-AD99-0ADDC3F28DF4}"/>
              </a:ext>
            </a:extLst>
          </p:cNvPr>
          <p:cNvSpPr>
            <a:spLocks noChangeAspect="1"/>
          </p:cNvSpPr>
          <p:nvPr/>
        </p:nvSpPr>
        <p:spPr>
          <a:xfrm rot="18427853">
            <a:off x="2733669" y="1504845"/>
            <a:ext cx="3505385" cy="3505385"/>
          </a:xfrm>
          <a:prstGeom prst="pie">
            <a:avLst>
              <a:gd name="adj1" fmla="val 18508966"/>
              <a:gd name="adj2" fmla="val 200886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1">
            <a:extLst>
              <a:ext uri="{FF2B5EF4-FFF2-40B4-BE49-F238E27FC236}">
                <a16:creationId xmlns:a16="http://schemas.microsoft.com/office/drawing/2014/main" id="{94D74694-68BA-C647-9E07-2BEEC3085514}"/>
              </a:ext>
            </a:extLst>
          </p:cNvPr>
          <p:cNvSpPr>
            <a:spLocks noChangeAspect="1"/>
          </p:cNvSpPr>
          <p:nvPr/>
        </p:nvSpPr>
        <p:spPr>
          <a:xfrm>
            <a:off x="2677954" y="1496122"/>
            <a:ext cx="3553200" cy="3553200"/>
          </a:xfrm>
          <a:prstGeom prst="pie">
            <a:avLst>
              <a:gd name="adj1" fmla="val 16953453"/>
              <a:gd name="adj2" fmla="val 18587813"/>
            </a:avLst>
          </a:prstGeom>
          <a:solidFill>
            <a:srgbClr val="F5C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2">
            <a:extLst>
              <a:ext uri="{FF2B5EF4-FFF2-40B4-BE49-F238E27FC236}">
                <a16:creationId xmlns:a16="http://schemas.microsoft.com/office/drawing/2014/main" id="{4C4622D3-F456-BD4C-AD99-0ADDC3F28DF4}"/>
              </a:ext>
            </a:extLst>
          </p:cNvPr>
          <p:cNvSpPr>
            <a:spLocks noChangeAspect="1"/>
          </p:cNvSpPr>
          <p:nvPr/>
        </p:nvSpPr>
        <p:spPr>
          <a:xfrm>
            <a:off x="2677954" y="1496122"/>
            <a:ext cx="3553200" cy="3553200"/>
          </a:xfrm>
          <a:prstGeom prst="pie">
            <a:avLst>
              <a:gd name="adj1" fmla="val 18508966"/>
              <a:gd name="adj2" fmla="val 20042310"/>
            </a:avLst>
          </a:prstGeom>
          <a:solidFill>
            <a:srgbClr val="D64F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4">
            <a:extLst>
              <a:ext uri="{FF2B5EF4-FFF2-40B4-BE49-F238E27FC236}">
                <a16:creationId xmlns:a16="http://schemas.microsoft.com/office/drawing/2014/main" id="{8EAC1FB5-075E-D648-8CFC-666A81BB97F5}"/>
              </a:ext>
            </a:extLst>
          </p:cNvPr>
          <p:cNvSpPr>
            <a:spLocks noChangeAspect="1"/>
          </p:cNvSpPr>
          <p:nvPr/>
        </p:nvSpPr>
        <p:spPr>
          <a:xfrm>
            <a:off x="2677954" y="1496122"/>
            <a:ext cx="3553200" cy="3553200"/>
          </a:xfrm>
          <a:prstGeom prst="pie">
            <a:avLst>
              <a:gd name="adj1" fmla="val 13641"/>
              <a:gd name="adj2" fmla="val 1636878"/>
            </a:avLst>
          </a:prstGeom>
          <a:solidFill>
            <a:srgbClr val="5140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5">
            <a:extLst>
              <a:ext uri="{FF2B5EF4-FFF2-40B4-BE49-F238E27FC236}">
                <a16:creationId xmlns:a16="http://schemas.microsoft.com/office/drawing/2014/main" id="{7FEA76DA-4676-D54E-A10F-6B10247F571B}"/>
              </a:ext>
            </a:extLst>
          </p:cNvPr>
          <p:cNvSpPr>
            <a:spLocks noChangeAspect="1"/>
          </p:cNvSpPr>
          <p:nvPr/>
        </p:nvSpPr>
        <p:spPr>
          <a:xfrm>
            <a:off x="2677954" y="1496122"/>
            <a:ext cx="3553200" cy="3553200"/>
          </a:xfrm>
          <a:prstGeom prst="pie">
            <a:avLst>
              <a:gd name="adj1" fmla="val 1548135"/>
              <a:gd name="adj2" fmla="val 3112629"/>
            </a:avLst>
          </a:prstGeom>
          <a:solidFill>
            <a:srgbClr val="47A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6">
            <a:extLst>
              <a:ext uri="{FF2B5EF4-FFF2-40B4-BE49-F238E27FC236}">
                <a16:creationId xmlns:a16="http://schemas.microsoft.com/office/drawing/2014/main" id="{BF6B68E6-5F1B-C241-B96E-7C0B6368CA1F}"/>
              </a:ext>
            </a:extLst>
          </p:cNvPr>
          <p:cNvSpPr>
            <a:spLocks noChangeAspect="1"/>
          </p:cNvSpPr>
          <p:nvPr/>
        </p:nvSpPr>
        <p:spPr>
          <a:xfrm>
            <a:off x="2677954" y="1496122"/>
            <a:ext cx="3553200" cy="3553200"/>
          </a:xfrm>
          <a:prstGeom prst="pie">
            <a:avLst>
              <a:gd name="adj1" fmla="val 3090292"/>
              <a:gd name="adj2" fmla="val 4647752"/>
            </a:avLst>
          </a:prstGeom>
          <a:solidFill>
            <a:srgbClr val="92BB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D21AA53-80A5-3340-9AB2-38C902BC45F3}"/>
              </a:ext>
            </a:extLst>
          </p:cNvPr>
          <p:cNvSpPr/>
          <p:nvPr/>
        </p:nvSpPr>
        <p:spPr>
          <a:xfrm>
            <a:off x="3209878" y="2003251"/>
            <a:ext cx="2524924" cy="2524924"/>
          </a:xfrm>
          <a:prstGeom prst="ellipse">
            <a:avLst/>
          </a:prstGeom>
          <a:solidFill>
            <a:schemeClr val="bg1"/>
          </a:solidFill>
          <a:ln>
            <a:gradFill flip="none" rotWithShape="1">
              <a:gsLst>
                <a:gs pos="0">
                  <a:schemeClr val="bg1"/>
                </a:gs>
                <a:gs pos="100000">
                  <a:schemeClr val="accent3">
                    <a:lumMod val="10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</a:ln>
          <a:effectLst>
            <a:outerShdw blurRad="266700" dist="342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D811F2-5854-6049-93C1-4663FED5F0BF}"/>
              </a:ext>
            </a:extLst>
          </p:cNvPr>
          <p:cNvSpPr/>
          <p:nvPr/>
        </p:nvSpPr>
        <p:spPr>
          <a:xfrm>
            <a:off x="58273" y="3149561"/>
            <a:ext cx="3270734" cy="338554"/>
          </a:xfrm>
          <a:prstGeom prst="rect">
            <a:avLst/>
          </a:prstGeom>
          <a:noFill/>
          <a:effectLst>
            <a:outerShdw dist="38100" algn="l" rotWithShape="0">
              <a:prstClr val="black">
                <a:alpha val="23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1" dirty="0" err="1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itchFamily="34" charset="0"/>
                <a:ea typeface="Apple Color Emoji" pitchFamily="2" charset="0"/>
                <a:cs typeface="Arial" pitchFamily="34" charset="0"/>
              </a:rPr>
              <a:t>Microbit</a:t>
            </a:r>
            <a:endParaRPr lang="en-US" sz="1600" b="1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itchFamily="34" charset="0"/>
              <a:ea typeface="Apple Color Emoji" pitchFamily="2" charset="0"/>
              <a:cs typeface="Arial" pitchFamily="34" charset="0"/>
            </a:endParaRPr>
          </a:p>
        </p:txBody>
      </p:sp>
      <p:grpSp>
        <p:nvGrpSpPr>
          <p:cNvPr id="3" name="Group 396">
            <a:extLst>
              <a:ext uri="{FF2B5EF4-FFF2-40B4-BE49-F238E27FC236}">
                <a16:creationId xmlns:a16="http://schemas.microsoft.com/office/drawing/2014/main" id="{060DA7C8-07C3-488A-A28F-73B7FDD68D82}"/>
              </a:ext>
            </a:extLst>
          </p:cNvPr>
          <p:cNvGrpSpPr/>
          <p:nvPr/>
        </p:nvGrpSpPr>
        <p:grpSpPr>
          <a:xfrm>
            <a:off x="3464171" y="2312744"/>
            <a:ext cx="1967733" cy="1887954"/>
            <a:chOff x="1224922" y="598425"/>
            <a:chExt cx="5641271" cy="5641271"/>
          </a:xfrm>
          <a:solidFill>
            <a:srgbClr val="009900"/>
          </a:solidFill>
          <a:effectLst/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E6A399C-C269-402B-B2D9-D4F37BABD98B}"/>
                </a:ext>
              </a:extLst>
            </p:cNvPr>
            <p:cNvSpPr/>
            <p:nvPr/>
          </p:nvSpPr>
          <p:spPr>
            <a:xfrm rot="2700000">
              <a:off x="3958590" y="598425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4055E-FFFA-461E-B09C-6F988D27D8A1}"/>
                </a:ext>
              </a:extLst>
            </p:cNvPr>
            <p:cNvSpPr/>
            <p:nvPr/>
          </p:nvSpPr>
          <p:spPr>
            <a:xfrm rot="2700000">
              <a:off x="3958590" y="6065762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6979BC9-301F-4E9B-8D86-5565114FD13E}"/>
                </a:ext>
              </a:extLst>
            </p:cNvPr>
            <p:cNvSpPr/>
            <p:nvPr/>
          </p:nvSpPr>
          <p:spPr>
            <a:xfrm rot="3600000">
              <a:off x="4666115" y="691572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975EB7B-C94A-41CF-AB97-8E96DD8F6AF1}"/>
                </a:ext>
              </a:extLst>
            </p:cNvPr>
            <p:cNvSpPr/>
            <p:nvPr/>
          </p:nvSpPr>
          <p:spPr>
            <a:xfrm rot="3600000">
              <a:off x="3251065" y="5972615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5526FD7-63E2-42CD-B87F-2E81C9EE0E22}"/>
                </a:ext>
              </a:extLst>
            </p:cNvPr>
            <p:cNvSpPr/>
            <p:nvPr/>
          </p:nvSpPr>
          <p:spPr>
            <a:xfrm rot="4500000">
              <a:off x="5325424" y="964667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B0629A7-4FDB-4CDA-9A37-CADF67404CF3}"/>
                </a:ext>
              </a:extLst>
            </p:cNvPr>
            <p:cNvSpPr/>
            <p:nvPr/>
          </p:nvSpPr>
          <p:spPr>
            <a:xfrm rot="4500000">
              <a:off x="2591756" y="5699520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6774DA7-FE3C-4E0F-A848-F1F28855091E}"/>
                </a:ext>
              </a:extLst>
            </p:cNvPr>
            <p:cNvSpPr/>
            <p:nvPr/>
          </p:nvSpPr>
          <p:spPr>
            <a:xfrm rot="5400000">
              <a:off x="5891586" y="1399098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41F119D-0621-4CD9-8D28-AC8CAE1EA97C}"/>
                </a:ext>
              </a:extLst>
            </p:cNvPr>
            <p:cNvSpPr/>
            <p:nvPr/>
          </p:nvSpPr>
          <p:spPr>
            <a:xfrm rot="5400000">
              <a:off x="2025594" y="5265089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A09B88B-7DC0-4272-BF19-89FED5D812B6}"/>
                </a:ext>
              </a:extLst>
            </p:cNvPr>
            <p:cNvSpPr/>
            <p:nvPr/>
          </p:nvSpPr>
          <p:spPr>
            <a:xfrm rot="6300000">
              <a:off x="6326016" y="1965259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30848CD-43B6-4783-8E07-D757DA83564D}"/>
                </a:ext>
              </a:extLst>
            </p:cNvPr>
            <p:cNvSpPr/>
            <p:nvPr/>
          </p:nvSpPr>
          <p:spPr>
            <a:xfrm rot="6300000">
              <a:off x="1591164" y="4698928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FDEABE0-E8EF-464E-9D97-6EFD6FD27386}"/>
                </a:ext>
              </a:extLst>
            </p:cNvPr>
            <p:cNvSpPr/>
            <p:nvPr/>
          </p:nvSpPr>
          <p:spPr>
            <a:xfrm rot="7200000">
              <a:off x="6599111" y="2624568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42E31C3-610D-4CD2-9D17-E423CFACCEAC}"/>
                </a:ext>
              </a:extLst>
            </p:cNvPr>
            <p:cNvSpPr/>
            <p:nvPr/>
          </p:nvSpPr>
          <p:spPr>
            <a:xfrm rot="7200000">
              <a:off x="1318069" y="4039619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D64721D4-A549-4501-A1A5-E202CD0BAE51}"/>
                </a:ext>
              </a:extLst>
            </p:cNvPr>
            <p:cNvSpPr/>
            <p:nvPr/>
          </p:nvSpPr>
          <p:spPr>
            <a:xfrm rot="8100000">
              <a:off x="6692259" y="3332094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EF5B6FA-32BE-4616-BB59-A769A8217D3C}"/>
                </a:ext>
              </a:extLst>
            </p:cNvPr>
            <p:cNvSpPr/>
            <p:nvPr/>
          </p:nvSpPr>
          <p:spPr>
            <a:xfrm rot="8100000">
              <a:off x="1224922" y="3332094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9A7D1F4-13A0-42E6-B37E-14A04EA8D065}"/>
                </a:ext>
              </a:extLst>
            </p:cNvPr>
            <p:cNvSpPr/>
            <p:nvPr/>
          </p:nvSpPr>
          <p:spPr>
            <a:xfrm rot="9000000">
              <a:off x="6599111" y="4039619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28DEDD9-2A79-4143-B985-C5841E0826E9}"/>
                </a:ext>
              </a:extLst>
            </p:cNvPr>
            <p:cNvSpPr/>
            <p:nvPr/>
          </p:nvSpPr>
          <p:spPr>
            <a:xfrm rot="9000000">
              <a:off x="1318069" y="2624568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918041D-9CEA-4C79-BB59-2B8B0BC16D75}"/>
                </a:ext>
              </a:extLst>
            </p:cNvPr>
            <p:cNvSpPr/>
            <p:nvPr/>
          </p:nvSpPr>
          <p:spPr>
            <a:xfrm rot="9900000">
              <a:off x="6326016" y="4698928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60CAEA2-8EA4-4BC4-9B4A-C891A12ED24C}"/>
                </a:ext>
              </a:extLst>
            </p:cNvPr>
            <p:cNvSpPr/>
            <p:nvPr/>
          </p:nvSpPr>
          <p:spPr>
            <a:xfrm rot="9900000">
              <a:off x="1591164" y="1965259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64A7454B-2A51-4FFD-9773-C2AF7A3485F8}"/>
                </a:ext>
              </a:extLst>
            </p:cNvPr>
            <p:cNvSpPr/>
            <p:nvPr/>
          </p:nvSpPr>
          <p:spPr>
            <a:xfrm rot="10800000">
              <a:off x="5891586" y="5265089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49DC073-778A-4A7A-8FFF-0CE8A04DFF6E}"/>
                </a:ext>
              </a:extLst>
            </p:cNvPr>
            <p:cNvSpPr/>
            <p:nvPr/>
          </p:nvSpPr>
          <p:spPr>
            <a:xfrm rot="10800000">
              <a:off x="2025594" y="1399098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CD5DEE1-511D-4502-8255-C2925E94C218}"/>
                </a:ext>
              </a:extLst>
            </p:cNvPr>
            <p:cNvSpPr/>
            <p:nvPr/>
          </p:nvSpPr>
          <p:spPr>
            <a:xfrm rot="11700000">
              <a:off x="5325424" y="5699520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2C8E6CE-C455-4988-BCD9-39333DD998D7}"/>
                </a:ext>
              </a:extLst>
            </p:cNvPr>
            <p:cNvSpPr/>
            <p:nvPr/>
          </p:nvSpPr>
          <p:spPr>
            <a:xfrm rot="11700000">
              <a:off x="2591756" y="964667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0FB67B44-56E5-455F-B455-88951EA448F3}"/>
                </a:ext>
              </a:extLst>
            </p:cNvPr>
            <p:cNvSpPr/>
            <p:nvPr/>
          </p:nvSpPr>
          <p:spPr>
            <a:xfrm rot="12600000">
              <a:off x="4666115" y="5972615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0C1E9DF-9F03-441E-8401-2A79C4827A39}"/>
                </a:ext>
              </a:extLst>
            </p:cNvPr>
            <p:cNvSpPr/>
            <p:nvPr/>
          </p:nvSpPr>
          <p:spPr>
            <a:xfrm rot="12600000">
              <a:off x="3251065" y="691572"/>
              <a:ext cx="173934" cy="17393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5" name="Rectangle 44"/>
          <p:cNvSpPr/>
          <p:nvPr/>
        </p:nvSpPr>
        <p:spPr>
          <a:xfrm>
            <a:off x="6096000" y="2906913"/>
            <a:ext cx="628065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400" b="1" dirty="0">
                <a:solidFill>
                  <a:schemeClr val="accent1">
                    <a:lumMod val="75000"/>
                  </a:schemeClr>
                </a:solidFill>
                <a:latin typeface="Copperplate Gothic Bold" pitchFamily="34" charset="0"/>
              </a:rPr>
              <a:t>Embedded Python</a:t>
            </a:r>
          </a:p>
        </p:txBody>
      </p:sp>
      <p:sp>
        <p:nvSpPr>
          <p:cNvPr id="48" name="任意多边形: 形状 15">
            <a:extLst>
              <a:ext uri="{FF2B5EF4-FFF2-40B4-BE49-F238E27FC236}">
                <a16:creationId xmlns:a16="http://schemas.microsoft.com/office/drawing/2014/main" id="{2E98E0E8-560D-4C7C-B4C7-601F790AC01C}"/>
              </a:ext>
            </a:extLst>
          </p:cNvPr>
          <p:cNvSpPr/>
          <p:nvPr/>
        </p:nvSpPr>
        <p:spPr>
          <a:xfrm rot="18958199">
            <a:off x="-623225" y="-103977"/>
            <a:ext cx="1812346" cy="1812346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0" name="任意多边形: 形状 15">
            <a:extLst>
              <a:ext uri="{FF2B5EF4-FFF2-40B4-BE49-F238E27FC236}">
                <a16:creationId xmlns:a16="http://schemas.microsoft.com/office/drawing/2014/main" id="{2E98E0E8-560D-4C7C-B4C7-601F790AC01C}"/>
              </a:ext>
            </a:extLst>
          </p:cNvPr>
          <p:cNvSpPr/>
          <p:nvPr/>
        </p:nvSpPr>
        <p:spPr>
          <a:xfrm rot="18958199">
            <a:off x="-470825" y="48423"/>
            <a:ext cx="1812346" cy="1812346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任意多边形: 形状 20">
            <a:extLst>
              <a:ext uri="{FF2B5EF4-FFF2-40B4-BE49-F238E27FC236}">
                <a16:creationId xmlns:a16="http://schemas.microsoft.com/office/drawing/2014/main" id="{999ED593-7DE7-41AB-83AB-C67C840702B5}"/>
              </a:ext>
            </a:extLst>
          </p:cNvPr>
          <p:cNvSpPr/>
          <p:nvPr/>
        </p:nvSpPr>
        <p:spPr>
          <a:xfrm rot="18958199">
            <a:off x="634863" y="84966"/>
            <a:ext cx="1156711" cy="115671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1" name="任意多边形: 形状 15">
            <a:extLst>
              <a:ext uri="{FF2B5EF4-FFF2-40B4-BE49-F238E27FC236}">
                <a16:creationId xmlns:a16="http://schemas.microsoft.com/office/drawing/2014/main" id="{2E98E0E8-560D-4C7C-B4C7-601F790AC01C}"/>
              </a:ext>
            </a:extLst>
          </p:cNvPr>
          <p:cNvSpPr/>
          <p:nvPr/>
        </p:nvSpPr>
        <p:spPr>
          <a:xfrm rot="18958199">
            <a:off x="-623223" y="4903340"/>
            <a:ext cx="1812346" cy="1812346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2" name="任意多边形: 形状 20">
            <a:extLst>
              <a:ext uri="{FF2B5EF4-FFF2-40B4-BE49-F238E27FC236}">
                <a16:creationId xmlns:a16="http://schemas.microsoft.com/office/drawing/2014/main" id="{999ED593-7DE7-41AB-83AB-C67C840702B5}"/>
              </a:ext>
            </a:extLst>
          </p:cNvPr>
          <p:cNvSpPr/>
          <p:nvPr/>
        </p:nvSpPr>
        <p:spPr>
          <a:xfrm rot="18958199">
            <a:off x="482465" y="4939883"/>
            <a:ext cx="1156711" cy="115671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A9BD4D-12A9-B590-2EB6-429BA94946B4}"/>
              </a:ext>
            </a:extLst>
          </p:cNvPr>
          <p:cNvSpPr txBox="1"/>
          <p:nvPr/>
        </p:nvSpPr>
        <p:spPr>
          <a:xfrm>
            <a:off x="6908114" y="5251065"/>
            <a:ext cx="50408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</a:rPr>
              <a:t>Dr.M.Jothish Kumar</a:t>
            </a:r>
          </a:p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</a:rPr>
              <a:t>Assistant Professor Senior,</a:t>
            </a:r>
          </a:p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</a:rPr>
              <a:t>School of Information Technology and Engineering,</a:t>
            </a:r>
          </a:p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</a:rPr>
              <a:t>Vellore Institute of Technology, Vellore.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05207F2-ADEE-8624-FFA0-5047D7DDF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619" y="2735399"/>
            <a:ext cx="1129565" cy="98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65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255C0F2-A237-43F0-B7B8-78DAAF2DD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1867" y="129344"/>
            <a:ext cx="1249898" cy="572033"/>
          </a:xfrm>
          <a:prstGeom prst="roundRect">
            <a:avLst>
              <a:gd name="adj" fmla="val 29694"/>
            </a:avLst>
          </a:prstGeom>
          <a:solidFill>
            <a:schemeClr val="bg1"/>
          </a:solidFill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6B009A8-1E64-4041-A289-BBBA8E9799BB}"/>
              </a:ext>
            </a:extLst>
          </p:cNvPr>
          <p:cNvSpPr/>
          <p:nvPr/>
        </p:nvSpPr>
        <p:spPr>
          <a:xfrm>
            <a:off x="140235" y="129344"/>
            <a:ext cx="70552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1: Connect it to your Windows PC</a:t>
            </a:r>
            <a:endParaRPr lang="en-US" sz="3200" b="1" i="0" dirty="0">
              <a:solidFill>
                <a:schemeClr val="accent2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B1A05C-2D45-4898-A21A-60097FC588E9}"/>
              </a:ext>
            </a:extLst>
          </p:cNvPr>
          <p:cNvSpPr/>
          <p:nvPr/>
        </p:nvSpPr>
        <p:spPr>
          <a:xfrm>
            <a:off x="140235" y="714119"/>
            <a:ext cx="10661632" cy="949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Connect the </a:t>
            </a:r>
            <a:r>
              <a:rPr lang="en-US" sz="24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micro:bit</a:t>
            </a:r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your computer using a micro USB cable.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Your </a:t>
            </a:r>
            <a:r>
              <a:rPr lang="en-US" sz="24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micro:bit</a:t>
            </a:r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will show up on your computer as a drive called 'MICROBIT'.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21C85AF-CDE4-4ED9-A2E1-201C2A84B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586" y="1870906"/>
            <a:ext cx="5715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858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18C954-0732-479D-AB8D-B7D5E39E2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1867" y="129344"/>
            <a:ext cx="1249898" cy="572033"/>
          </a:xfrm>
          <a:prstGeom prst="roundRect">
            <a:avLst>
              <a:gd name="adj" fmla="val 29694"/>
            </a:avLst>
          </a:prstGeom>
          <a:solidFill>
            <a:schemeClr val="bg1"/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33735FF-231F-4A36-974D-3AB45BF6D609}"/>
              </a:ext>
            </a:extLst>
          </p:cNvPr>
          <p:cNvSpPr/>
          <p:nvPr/>
        </p:nvSpPr>
        <p:spPr>
          <a:xfrm>
            <a:off x="140234" y="129344"/>
            <a:ext cx="105168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2: Program it on your Windows PC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54C3A7-15D5-44FD-87BA-5F56F7382A2D}"/>
              </a:ext>
            </a:extLst>
          </p:cNvPr>
          <p:cNvSpPr/>
          <p:nvPr/>
        </p:nvSpPr>
        <p:spPr>
          <a:xfrm>
            <a:off x="395125" y="701377"/>
            <a:ext cx="1040674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can program the </a:t>
            </a:r>
            <a:r>
              <a:rPr lang="en-US" sz="24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micro:bit</a:t>
            </a:r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the </a:t>
            </a:r>
            <a:r>
              <a:rPr lang="en-US" sz="24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MakeCode</a:t>
            </a:r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Editor (which uses blocks) and Python (which is textual).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9638B9-0C7D-49CD-96A1-F780F09842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944" y="1532374"/>
            <a:ext cx="7750628" cy="503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837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AB9C3E-08C5-4CD7-B313-32570D54E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1867" y="129344"/>
            <a:ext cx="1249898" cy="572033"/>
          </a:xfrm>
          <a:prstGeom prst="roundRect">
            <a:avLst>
              <a:gd name="adj" fmla="val 29694"/>
            </a:avLst>
          </a:prstGeom>
          <a:solidFill>
            <a:schemeClr val="bg1"/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F60D53E-B1D4-4F45-B576-FEE76339AFDA}"/>
              </a:ext>
            </a:extLst>
          </p:cNvPr>
          <p:cNvSpPr/>
          <p:nvPr/>
        </p:nvSpPr>
        <p:spPr>
          <a:xfrm>
            <a:off x="140235" y="46028"/>
            <a:ext cx="73742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3: Download it to your Windows PC</a:t>
            </a:r>
            <a:endParaRPr lang="en-US" sz="3200" b="1" i="0" dirty="0">
              <a:solidFill>
                <a:schemeClr val="accent2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6CD568-4257-48E3-B456-EA6298A16063}"/>
              </a:ext>
            </a:extLst>
          </p:cNvPr>
          <p:cNvSpPr/>
          <p:nvPr/>
        </p:nvSpPr>
        <p:spPr>
          <a:xfrm>
            <a:off x="140235" y="701377"/>
            <a:ext cx="11605451" cy="1421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Click the Download button in the editor. 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will download a 'hex' file, which is a compact format of your program that your </a:t>
            </a:r>
            <a:r>
              <a:rPr lang="en-US" sz="20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micro:bit</a:t>
            </a:r>
            <a:r>
              <a:rPr lang="en-US" sz="20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can read. Once the hex file has downloaded, copy it to your </a:t>
            </a:r>
            <a:r>
              <a:rPr lang="en-US" sz="20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micro:bit</a:t>
            </a:r>
            <a:r>
              <a:rPr lang="en-US" sz="20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just like copying a file to a USB drive.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78E63D-C024-4342-B722-F4B2CB58AE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0056" y="731939"/>
            <a:ext cx="2216264" cy="5847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6141EF3-8F25-4F9D-85B2-7E95264662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493" y="2193943"/>
            <a:ext cx="9763125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32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52017E-CE4B-4E97-AD1B-AC9C258C0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1867" y="129344"/>
            <a:ext cx="1249898" cy="572033"/>
          </a:xfrm>
          <a:prstGeom prst="roundRect">
            <a:avLst>
              <a:gd name="adj" fmla="val 29694"/>
            </a:avLst>
          </a:prstGeom>
          <a:solidFill>
            <a:schemeClr val="bg1"/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4E60F4-AE8E-49E3-99A9-15E059F14A81}"/>
              </a:ext>
            </a:extLst>
          </p:cNvPr>
          <p:cNvSpPr/>
          <p:nvPr/>
        </p:nvSpPr>
        <p:spPr>
          <a:xfrm>
            <a:off x="42261" y="18628"/>
            <a:ext cx="26324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 4: Play it</a:t>
            </a:r>
            <a:endParaRPr lang="en-IN" sz="3200" b="1" i="0" dirty="0">
              <a:solidFill>
                <a:schemeClr val="accent2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F0618D-E691-46E3-853A-B175ED9ECE87}"/>
              </a:ext>
            </a:extLst>
          </p:cNvPr>
          <p:cNvSpPr/>
          <p:nvPr/>
        </p:nvSpPr>
        <p:spPr>
          <a:xfrm>
            <a:off x="140235" y="603403"/>
            <a:ext cx="1049510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micro:bit</a:t>
            </a:r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will pause and the yellow LED on the back of the </a:t>
            </a:r>
            <a:r>
              <a:rPr lang="en-US" sz="2400" dirty="0" err="1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micro:bit</a:t>
            </a:r>
            <a:r>
              <a:rPr lang="en-US" sz="2400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will blink while your code is programmed. Once that's finished the code will run automatically!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BBB29F-1EBA-41E7-97B2-6688457FC5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586" y="1897516"/>
            <a:ext cx="5715000" cy="48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28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DB70DEA-764C-404B-8F38-AE43E7FFD0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81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89AC79-FC5F-525A-3389-D77285DF393E}"/>
              </a:ext>
            </a:extLst>
          </p:cNvPr>
          <p:cNvSpPr txBox="1"/>
          <p:nvPr/>
        </p:nvSpPr>
        <p:spPr>
          <a:xfrm>
            <a:off x="552450" y="933450"/>
            <a:ext cx="338963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9F5268-AE50-8D42-5EDB-6F65C2D242B4}"/>
              </a:ext>
            </a:extLst>
          </p:cNvPr>
          <p:cNvSpPr/>
          <p:nvPr/>
        </p:nvSpPr>
        <p:spPr>
          <a:xfrm>
            <a:off x="-342900" y="199905"/>
            <a:ext cx="628065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400" b="1" dirty="0">
                <a:solidFill>
                  <a:schemeClr val="accent1">
                    <a:lumMod val="75000"/>
                  </a:schemeClr>
                </a:solidFill>
                <a:latin typeface="Copperplate Gothic Bold" pitchFamily="34" charset="0"/>
              </a:rPr>
              <a:t>Embedded Python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A1AA7A-2109-53C4-D37A-FE8279D57178}"/>
              </a:ext>
            </a:extLst>
          </p:cNvPr>
          <p:cNvSpPr txBox="1"/>
          <p:nvPr/>
        </p:nvSpPr>
        <p:spPr>
          <a:xfrm>
            <a:off x="224800" y="933450"/>
            <a:ext cx="16275609" cy="6004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Python is the best choice for any software developer looking to construct embedded devices. </a:t>
            </a:r>
          </a:p>
          <a:p>
            <a:pPr marL="457200" indent="-4572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Python has dominated the IEEE Spectrum programming language ranking. </a:t>
            </a:r>
          </a:p>
          <a:p>
            <a:pPr marL="457200" indent="-4572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It has ranked first in Web, Enterprise, and Embedded systems use cases.</a:t>
            </a:r>
          </a:p>
          <a:p>
            <a:pPr marL="457200" indent="-4572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 This is primarily owing to the programming language's ease of use. </a:t>
            </a:r>
          </a:p>
          <a:p>
            <a:pPr marL="457200" indent="-4572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Messages delivered from an embedded device using Python enable end-users to automate tasks.</a:t>
            </a:r>
          </a:p>
          <a:p>
            <a:pPr>
              <a:lnSpc>
                <a:spcPct val="200000"/>
              </a:lnSpc>
            </a:pPr>
            <a:br>
              <a:rPr lang="en-US" sz="2800" dirty="0"/>
            </a:b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06259589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89AC79-FC5F-525A-3389-D77285DF393E}"/>
              </a:ext>
            </a:extLst>
          </p:cNvPr>
          <p:cNvSpPr txBox="1"/>
          <p:nvPr/>
        </p:nvSpPr>
        <p:spPr>
          <a:xfrm>
            <a:off x="552450" y="933450"/>
            <a:ext cx="338963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9F5268-AE50-8D42-5EDB-6F65C2D242B4}"/>
              </a:ext>
            </a:extLst>
          </p:cNvPr>
          <p:cNvSpPr/>
          <p:nvPr/>
        </p:nvSpPr>
        <p:spPr>
          <a:xfrm>
            <a:off x="-342900" y="199905"/>
            <a:ext cx="628065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400" b="1" dirty="0">
                <a:solidFill>
                  <a:schemeClr val="accent1">
                    <a:lumMod val="75000"/>
                  </a:schemeClr>
                </a:solidFill>
                <a:latin typeface="Copperplate Gothic Bold" pitchFamily="34" charset="0"/>
              </a:rPr>
              <a:t>Embedded Python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A1AA7A-2109-53C4-D37A-FE8279D57178}"/>
              </a:ext>
            </a:extLst>
          </p:cNvPr>
          <p:cNvSpPr txBox="1"/>
          <p:nvPr/>
        </p:nvSpPr>
        <p:spPr>
          <a:xfrm>
            <a:off x="163125" y="933450"/>
            <a:ext cx="11865749" cy="60040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i="0" dirty="0" err="1">
                <a:solidFill>
                  <a:srgbClr val="000000"/>
                </a:solidFill>
                <a:effectLst/>
                <a:latin typeface="Nunito" pitchFamily="2" charset="0"/>
              </a:rPr>
              <a:t>MicroPython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 is another Python version that is commonly used for 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000000"/>
                </a:solidFill>
                <a:latin typeface="Nunito" pitchFamily="2" charset="0"/>
              </a:rPr>
              <a:t>    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running microcontrollers and embedded systems.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Embedded systems rely on integrated circuits to handle computation 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000000"/>
                </a:solidFill>
                <a:latin typeface="Nunito" pitchFamily="2" charset="0"/>
              </a:rPr>
              <a:t>   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for real-time procedures. 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From a simple collection of processors to a vast web of graphical user</a:t>
            </a:r>
          </a:p>
          <a:p>
            <a:pPr algn="just">
              <a:lnSpc>
                <a:spcPct val="150000"/>
              </a:lnSpc>
            </a:pP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 interfaces, the systems cover a wide spectrum of complexity. </a:t>
            </a: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One of Python's many uses is to facilitate and control real-time </a:t>
            </a:r>
          </a:p>
          <a:p>
            <a:pPr algn="just">
              <a:lnSpc>
                <a:spcPct val="150000"/>
              </a:lnSpc>
            </a:pPr>
            <a:r>
              <a:rPr lang="en-US" sz="2800" b="0" i="0" dirty="0">
                <a:solidFill>
                  <a:srgbClr val="000000"/>
                </a:solidFill>
                <a:effectLst/>
                <a:latin typeface="Nunito" pitchFamily="2" charset="0"/>
              </a:rPr>
              <a:t>embedded systems.</a:t>
            </a:r>
          </a:p>
          <a:p>
            <a:pPr marL="457200" indent="-4572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970862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89AC79-FC5F-525A-3389-D77285DF393E}"/>
              </a:ext>
            </a:extLst>
          </p:cNvPr>
          <p:cNvSpPr txBox="1"/>
          <p:nvPr/>
        </p:nvSpPr>
        <p:spPr>
          <a:xfrm>
            <a:off x="552450" y="933450"/>
            <a:ext cx="338963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9F5268-AE50-8D42-5EDB-6F65C2D242B4}"/>
              </a:ext>
            </a:extLst>
          </p:cNvPr>
          <p:cNvSpPr/>
          <p:nvPr/>
        </p:nvSpPr>
        <p:spPr>
          <a:xfrm>
            <a:off x="-342900" y="199905"/>
            <a:ext cx="628065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400" b="1" dirty="0">
                <a:solidFill>
                  <a:schemeClr val="accent1">
                    <a:lumMod val="75000"/>
                  </a:schemeClr>
                </a:solidFill>
                <a:latin typeface="Copperplate Gothic Bold" pitchFamily="34" charset="0"/>
              </a:rPr>
              <a:t>Embedded Python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A1AA7A-2109-53C4-D37A-FE8279D57178}"/>
              </a:ext>
            </a:extLst>
          </p:cNvPr>
          <p:cNvSpPr txBox="1"/>
          <p:nvPr/>
        </p:nvSpPr>
        <p:spPr>
          <a:xfrm>
            <a:off x="302500" y="815458"/>
            <a:ext cx="11798060" cy="4939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i="0" dirty="0">
                <a:solidFill>
                  <a:srgbClr val="000000"/>
                </a:solidFill>
                <a:effectLst/>
                <a:latin typeface="Nunito" pitchFamily="2" charset="0"/>
              </a:rPr>
              <a:t>The </a:t>
            </a:r>
            <a:r>
              <a:rPr lang="en-US" sz="2000" b="1" i="0" dirty="0" err="1">
                <a:solidFill>
                  <a:srgbClr val="000000"/>
                </a:solidFill>
                <a:effectLst/>
                <a:latin typeface="Nunito" pitchFamily="2" charset="0"/>
              </a:rPr>
              <a:t>MicroPython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Nunito" pitchFamily="2" charset="0"/>
              </a:rPr>
              <a:t> </a:t>
            </a:r>
            <a:r>
              <a:rPr lang="en-US" sz="2000" b="1" i="0" dirty="0" err="1">
                <a:solidFill>
                  <a:srgbClr val="000000"/>
                </a:solidFill>
                <a:effectLst/>
                <a:latin typeface="Nunito" pitchFamily="2" charset="0"/>
              </a:rPr>
              <a:t>pyboard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Nunito" pitchFamily="2" charset="0"/>
              </a:rPr>
              <a:t> is a compact electronic circuit board that runs </a:t>
            </a:r>
            <a:r>
              <a:rPr lang="en-US" sz="2000" b="1" i="0" dirty="0" err="1">
                <a:solidFill>
                  <a:srgbClr val="000000"/>
                </a:solidFill>
                <a:effectLst/>
                <a:latin typeface="Nunito" pitchFamily="2" charset="0"/>
              </a:rPr>
              <a:t>MicroPython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Nunito" pitchFamily="2" charset="0"/>
              </a:rPr>
              <a:t> on the bare metal, giving you a low-level Python operating system that can be used to </a:t>
            </a:r>
          </a:p>
          <a:p>
            <a:pPr algn="just">
              <a:lnSpc>
                <a:spcPct val="200000"/>
              </a:lnSpc>
            </a:pPr>
            <a:r>
              <a:rPr lang="en-US" sz="2000" b="1" dirty="0">
                <a:solidFill>
                  <a:srgbClr val="000000"/>
                </a:solidFill>
                <a:latin typeface="Nunito" pitchFamily="2" charset="0"/>
              </a:rPr>
              <a:t>     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Nunito" pitchFamily="2" charset="0"/>
              </a:rPr>
              <a:t>control all kinds of  electronic projects.</a:t>
            </a:r>
          </a:p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i="0" dirty="0" err="1">
                <a:solidFill>
                  <a:srgbClr val="000000"/>
                </a:solidFill>
                <a:effectLst/>
                <a:latin typeface="Nunito" pitchFamily="2" charset="0"/>
              </a:rPr>
              <a:t>MicroPython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Nunito" pitchFamily="2" charset="0"/>
              </a:rPr>
              <a:t> is packed full of advanced features such as an interactive prompt, arbitrary precision integers, closures</a:t>
            </a:r>
            <a:r>
              <a:rPr lang="en-US" sz="2000" b="1" i="0">
                <a:solidFill>
                  <a:srgbClr val="000000"/>
                </a:solidFill>
                <a:effectLst/>
                <a:latin typeface="Nunito" pitchFamily="2" charset="0"/>
              </a:rPr>
              <a:t>, list 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Nunito" pitchFamily="2" charset="0"/>
              </a:rPr>
              <a:t>comprehension, generators, exception handling and more.</a:t>
            </a:r>
          </a:p>
          <a:p>
            <a:pPr marL="457200" indent="-4572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000000"/>
                </a:solidFill>
                <a:effectLst/>
                <a:latin typeface="Nunito" pitchFamily="2" charset="0"/>
              </a:rPr>
              <a:t> Yet it is compact enough to fit and run within just 256k of code space and 16k of RAM.</a:t>
            </a:r>
          </a:p>
          <a:p>
            <a:pPr marL="457200" indent="-457200" algn="just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2000" b="1" i="0" dirty="0" err="1">
                <a:solidFill>
                  <a:srgbClr val="000000"/>
                </a:solidFill>
                <a:effectLst/>
                <a:latin typeface="Nunito" pitchFamily="2" charset="0"/>
              </a:rPr>
              <a:t>MicroPython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Nunito" pitchFamily="2" charset="0"/>
              </a:rPr>
              <a:t> aims to be as compatible with normal Python as possible to allow you to </a:t>
            </a:r>
          </a:p>
          <a:p>
            <a:pPr algn="just">
              <a:lnSpc>
                <a:spcPct val="200000"/>
              </a:lnSpc>
            </a:pPr>
            <a:r>
              <a:rPr lang="en-US" sz="2000" b="1" i="0" dirty="0">
                <a:solidFill>
                  <a:srgbClr val="000000"/>
                </a:solidFill>
                <a:effectLst/>
                <a:latin typeface="Nunito" pitchFamily="2" charset="0"/>
              </a:rPr>
              <a:t>transfer code with ease from the desktop to a microcontroller or embedded system.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47132667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89AC79-FC5F-525A-3389-D77285DF393E}"/>
              </a:ext>
            </a:extLst>
          </p:cNvPr>
          <p:cNvSpPr txBox="1"/>
          <p:nvPr/>
        </p:nvSpPr>
        <p:spPr>
          <a:xfrm>
            <a:off x="552450" y="933450"/>
            <a:ext cx="10490372" cy="541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 can be used in embedded, small or minimal hardware devices.</a:t>
            </a:r>
          </a:p>
          <a:p>
            <a:pPr>
              <a:lnSpc>
                <a:spcPct val="200000"/>
              </a:lnSpc>
            </a:pPr>
            <a:r>
              <a:rPr lang="en-US" sz="20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Embedded Python is an extension of the Python programming language that allows for execution of </a:t>
            </a:r>
          </a:p>
          <a:p>
            <a:pPr>
              <a:lnSpc>
                <a:spcPct val="200000"/>
              </a:lnSpc>
            </a:pPr>
            <a:r>
              <a:rPr lang="en-US" sz="20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Python code inside the </a:t>
            </a:r>
            <a:r>
              <a:rPr lang="en-US" sz="2000" b="0" i="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InterSystems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IRIS process context.</a:t>
            </a:r>
          </a:p>
          <a:p>
            <a:pPr algn="l">
              <a:lnSpc>
                <a:spcPct val="200000"/>
              </a:lnSpc>
            </a:pPr>
            <a:r>
              <a:rPr lang="en-US" sz="20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BBC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micro:bit</a:t>
            </a:r>
            <a:endParaRPr lang="en-US" sz="2000" b="0" i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200000"/>
              </a:lnSpc>
            </a:pPr>
            <a:r>
              <a:rPr lang="en-US" sz="20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 </a:t>
            </a:r>
            <a:r>
              <a:rPr lang="en-US" sz="2000" b="0" i="0" u="none" strike="noStrike" dirty="0">
                <a:solidFill>
                  <a:srgbClr val="619CC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BBC </a:t>
            </a:r>
            <a:r>
              <a:rPr lang="en-US" sz="2000" b="0" i="0" u="none" strike="noStrike" dirty="0" err="1">
                <a:solidFill>
                  <a:srgbClr val="619CC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micro:bit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is an embedded system designed for educational use. </a:t>
            </a:r>
          </a:p>
          <a:p>
            <a:pPr algn="l">
              <a:lnSpc>
                <a:spcPct val="200000"/>
              </a:lnSpc>
            </a:pPr>
            <a:r>
              <a:rPr lang="en-US" sz="20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On board a </a:t>
            </a:r>
            <a:r>
              <a:rPr lang="en-US" sz="20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micro:bit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there are lots of components, including buttons, a 5x5 LED screen, </a:t>
            </a:r>
          </a:p>
          <a:p>
            <a:pPr algn="l">
              <a:lnSpc>
                <a:spcPct val="200000"/>
              </a:lnSpc>
            </a:pPr>
            <a:r>
              <a:rPr lang="en-US" sz="20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speaker and microphone, an accelerometer, and a Bluetooth module. </a:t>
            </a:r>
          </a:p>
          <a:p>
            <a:pPr>
              <a:lnSpc>
                <a:spcPct val="150000"/>
              </a:lnSpc>
            </a:pPr>
            <a:endParaRPr lang="en-US" sz="2000" b="0" i="0" dirty="0">
              <a:solidFill>
                <a:srgbClr val="33333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9F5268-AE50-8D42-5EDB-6F65C2D242B4}"/>
              </a:ext>
            </a:extLst>
          </p:cNvPr>
          <p:cNvSpPr/>
          <p:nvPr/>
        </p:nvSpPr>
        <p:spPr>
          <a:xfrm>
            <a:off x="-342900" y="199905"/>
            <a:ext cx="628065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400" b="1" dirty="0">
                <a:solidFill>
                  <a:schemeClr val="accent1">
                    <a:lumMod val="75000"/>
                  </a:schemeClr>
                </a:solidFill>
                <a:latin typeface="Copperplate Gothic Bold" pitchFamily="34" charset="0"/>
              </a:rPr>
              <a:t>Embedded Python</a:t>
            </a:r>
          </a:p>
        </p:txBody>
      </p:sp>
    </p:spTree>
    <p:extLst>
      <p:ext uri="{BB962C8B-B14F-4D97-AF65-F5344CB8AC3E}">
        <p14:creationId xmlns:p14="http://schemas.microsoft.com/office/powerpoint/2010/main" val="7908272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243210" y="1506476"/>
            <a:ext cx="5705578" cy="3845047"/>
            <a:chOff x="1932275" y="1511639"/>
            <a:chExt cx="5498454" cy="3839896"/>
          </a:xfrm>
          <a:solidFill>
            <a:schemeClr val="bg1"/>
          </a:solidFill>
        </p:grpSpPr>
        <p:sp>
          <p:nvSpPr>
            <p:cNvPr id="6" name="Rounded Rectangle 5"/>
            <p:cNvSpPr/>
            <p:nvPr/>
          </p:nvSpPr>
          <p:spPr>
            <a:xfrm>
              <a:off x="1932275" y="1511639"/>
              <a:ext cx="5498454" cy="3839896"/>
            </a:xfrm>
            <a:prstGeom prst="roundRect">
              <a:avLst/>
            </a:prstGeom>
            <a:grpFill/>
            <a:ln w="76200" cmpd="sng">
              <a:gradFill flip="none" rotWithShape="1">
                <a:gsLst>
                  <a:gs pos="0">
                    <a:srgbClr val="5BD35F"/>
                  </a:gs>
                  <a:gs pos="100000">
                    <a:srgbClr val="4FC2F1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94180" y="1893797"/>
              <a:ext cx="4974645" cy="3075580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2558773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73C92D-EEA4-4C04-900C-608D19C50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1867" y="129344"/>
            <a:ext cx="1249898" cy="572033"/>
          </a:xfrm>
          <a:prstGeom prst="roundRect">
            <a:avLst>
              <a:gd name="adj" fmla="val 29694"/>
            </a:avLst>
          </a:prstGeom>
          <a:solidFill>
            <a:schemeClr val="bg1"/>
          </a:solidFill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EC1DE83-18DD-4915-A174-15646FCD9274}"/>
              </a:ext>
            </a:extLst>
          </p:cNvPr>
          <p:cNvSpPr/>
          <p:nvPr/>
        </p:nvSpPr>
        <p:spPr>
          <a:xfrm>
            <a:off x="117192" y="129345"/>
            <a:ext cx="38987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BBC </a:t>
            </a:r>
            <a:r>
              <a:rPr lang="en-US" sz="2800" b="1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micro:bit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IN" sz="28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4D29E2-F7CC-46CD-93FE-78FA1A5EEEF9}"/>
              </a:ext>
            </a:extLst>
          </p:cNvPr>
          <p:cNvSpPr/>
          <p:nvPr/>
        </p:nvSpPr>
        <p:spPr>
          <a:xfrm>
            <a:off x="140235" y="652565"/>
            <a:ext cx="6506098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BBC Micro Bit - </a:t>
            </a:r>
            <a:r>
              <a:rPr lang="en-US" sz="2000" b="1" dirty="0">
                <a:latin typeface="Times New Roman" panose="02020603050405020304" pitchFamily="18" charset="0"/>
                <a:ea typeface="Calibri" panose="020F0502020204030204" pitchFamily="34" charset="0"/>
              </a:rPr>
              <a:t>Open source hardware ARM-based embedded system</a:t>
            </a: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</a:rPr>
              <a:t>Designed by the BBC for use in computer education in the UK.</a:t>
            </a:r>
          </a:p>
          <a:p>
            <a:pPr algn="just"/>
            <a:endParaRPr lang="en-US" sz="20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 algn="just"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Pocket-sized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codeable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computer.</a:t>
            </a:r>
          </a:p>
          <a:p>
            <a:pPr marL="342900" indent="-342900" algn="just">
              <a:lnSpc>
                <a:spcPct val="110000"/>
              </a:lnSpc>
              <a:buFont typeface="Wingdings" panose="05000000000000000000" pitchFamily="2" charset="2"/>
              <a:buChar char="v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 unveiled on 6 July 2015.</a:t>
            </a:r>
            <a:r>
              <a:rPr lang="en-US" dirty="0"/>
              <a:t>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ABF2DD-6B22-4874-85B3-5D1A7C7458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448" y="533823"/>
            <a:ext cx="2931240" cy="247557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76C63E5-D46D-472A-9DE9-146F5CA869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448" y="3984207"/>
            <a:ext cx="2931239" cy="247557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C6C61FE-F9FA-4BF0-8C02-635BF18B1230}"/>
              </a:ext>
            </a:extLst>
          </p:cNvPr>
          <p:cNvSpPr/>
          <p:nvPr/>
        </p:nvSpPr>
        <p:spPr>
          <a:xfrm>
            <a:off x="8502227" y="111644"/>
            <a:ext cx="1442767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 End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B1A3B2-000C-4510-BE97-18BD1D4AF88E}"/>
              </a:ext>
            </a:extLst>
          </p:cNvPr>
          <p:cNvSpPr txBox="1"/>
          <p:nvPr/>
        </p:nvSpPr>
        <p:spPr>
          <a:xfrm>
            <a:off x="8536227" y="3437467"/>
            <a:ext cx="136768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2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 End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F99178-07E8-4CFC-8642-8AC4B4AB8C14}"/>
              </a:ext>
            </a:extLst>
          </p:cNvPr>
          <p:cNvSpPr/>
          <p:nvPr/>
        </p:nvSpPr>
        <p:spPr>
          <a:xfrm>
            <a:off x="117192" y="3806747"/>
            <a:ext cx="42882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aims of the </a:t>
            </a:r>
            <a:r>
              <a:rPr lang="en-US" sz="2800" b="1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micro:bit</a:t>
            </a:r>
            <a:endParaRPr lang="en-IN" sz="28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648147-5431-448A-9689-6C22ED639181}"/>
              </a:ext>
            </a:extLst>
          </p:cNvPr>
          <p:cNvSpPr/>
          <p:nvPr/>
        </p:nvSpPr>
        <p:spPr>
          <a:xfrm>
            <a:off x="140235" y="4560272"/>
            <a:ext cx="515547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“help a new generation get creative with technology and take advantage of the opportunities a career in science, technology, engineering and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maths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offers”.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5462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4FFFD4-91E4-43B5-B31E-A08BBF49F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1867" y="129344"/>
            <a:ext cx="1249898" cy="572033"/>
          </a:xfrm>
          <a:prstGeom prst="roundRect">
            <a:avLst>
              <a:gd name="adj" fmla="val 29694"/>
            </a:avLst>
          </a:prstGeom>
          <a:solidFill>
            <a:schemeClr val="bg1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6323BA3-339A-4580-AF15-D9087BA35689}"/>
              </a:ext>
            </a:extLst>
          </p:cNvPr>
          <p:cNvSpPr/>
          <p:nvPr/>
        </p:nvSpPr>
        <p:spPr>
          <a:xfrm>
            <a:off x="117192" y="129345"/>
            <a:ext cx="22204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endParaRPr lang="en-IN" sz="28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774B469-3191-4FA3-BA3E-C69A51C3C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377"/>
            <a:ext cx="12192000" cy="615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601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782643-1E80-455D-B822-95C94451F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1867" y="129344"/>
            <a:ext cx="1249898" cy="572033"/>
          </a:xfrm>
          <a:prstGeom prst="roundRect">
            <a:avLst>
              <a:gd name="adj" fmla="val 29694"/>
            </a:avLst>
          </a:prstGeom>
          <a:solidFill>
            <a:schemeClr val="bg1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4C144A3-D50C-4EDD-9297-36903D1B1132}"/>
              </a:ext>
            </a:extLst>
          </p:cNvPr>
          <p:cNvSpPr/>
          <p:nvPr/>
        </p:nvSpPr>
        <p:spPr>
          <a:xfrm>
            <a:off x="6096000" y="2074783"/>
            <a:ext cx="5435719" cy="27084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STEPS TO START</a:t>
            </a:r>
          </a:p>
          <a:p>
            <a:pPr algn="ctr"/>
            <a:r>
              <a:rPr lang="en-US" sz="50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</a:p>
          <a:p>
            <a:pPr algn="ctr"/>
            <a:r>
              <a:rPr lang="en-US" sz="70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MICROBIT</a:t>
            </a:r>
            <a:endParaRPr lang="en-IN" sz="7000" b="1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4BDA67-F333-4589-8248-519629F430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311" y="1527535"/>
            <a:ext cx="4731204" cy="380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53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642</Words>
  <Application>Microsoft Office PowerPoint</Application>
  <PresentationFormat>Widescreen</PresentationFormat>
  <Paragraphs>64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Copperplate Gothic Bold</vt:lpstr>
      <vt:lpstr>Nunito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Carewel Systems</dc:creator>
  <cp:lastModifiedBy>Carewel Systems</cp:lastModifiedBy>
  <cp:revision>30</cp:revision>
  <dcterms:created xsi:type="dcterms:W3CDTF">2019-07-31T16:44:20Z</dcterms:created>
  <dcterms:modified xsi:type="dcterms:W3CDTF">2023-06-22T12:32:56Z</dcterms:modified>
</cp:coreProperties>
</file>

<file path=docProps/thumbnail.jpeg>
</file>